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3"/>
    <p:sldId id="316" r:id="rId4"/>
    <p:sldId id="289" r:id="rId5"/>
    <p:sldId id="288" r:id="rId6"/>
    <p:sldId id="259" r:id="rId7"/>
    <p:sldId id="258" r:id="rId8"/>
    <p:sldId id="297" r:id="rId9"/>
    <p:sldId id="298" r:id="rId10"/>
    <p:sldId id="266" r:id="rId11"/>
    <p:sldId id="265" r:id="rId12"/>
    <p:sldId id="318" r:id="rId13"/>
    <p:sldId id="317" r:id="rId14"/>
    <p:sldId id="323" r:id="rId15"/>
    <p:sldId id="324" r:id="rId16"/>
    <p:sldId id="295" r:id="rId17"/>
    <p:sldId id="296" r:id="rId18"/>
    <p:sldId id="272" r:id="rId19"/>
    <p:sldId id="292" r:id="rId20"/>
    <p:sldId id="321" r:id="rId21"/>
    <p:sldId id="322" r:id="rId22"/>
    <p:sldId id="319" r:id="rId23"/>
    <p:sldId id="320" r:id="rId24"/>
    <p:sldId id="325" r:id="rId25"/>
    <p:sldId id="326" r:id="rId26"/>
    <p:sldId id="300" r:id="rId27"/>
    <p:sldId id="299" r:id="rId28"/>
    <p:sldId id="330" r:id="rId29"/>
    <p:sldId id="331" r:id="rId30"/>
    <p:sldId id="328" r:id="rId31"/>
    <p:sldId id="329" r:id="rId32"/>
    <p:sldId id="327" r:id="rId33"/>
    <p:sldId id="332" r:id="rId34"/>
    <p:sldId id="333" r:id="rId35"/>
    <p:sldId id="335" r:id="rId36"/>
    <p:sldId id="334" r:id="rId37"/>
    <p:sldId id="351" r:id="rId38"/>
    <p:sldId id="350" r:id="rId39"/>
    <p:sldId id="353" r:id="rId40"/>
    <p:sldId id="352" r:id="rId41"/>
    <p:sldId id="356" r:id="rId42"/>
    <p:sldId id="357" r:id="rId43"/>
    <p:sldId id="355" r:id="rId44"/>
    <p:sldId id="354" r:id="rId45"/>
    <p:sldId id="361" r:id="rId46"/>
    <p:sldId id="360" r:id="rId47"/>
    <p:sldId id="359" r:id="rId48"/>
    <p:sldId id="358" r:id="rId49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AE3F5"/>
    <a:srgbClr val="7CDB05"/>
    <a:srgbClr val="4874CB"/>
    <a:srgbClr val="7030A0"/>
    <a:srgbClr val="FF6C0D"/>
    <a:srgbClr val="0B5FD1"/>
    <a:srgbClr val="4EAE04"/>
    <a:srgbClr val="FFFFFF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2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128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9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5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7.xml"/><Relationship Id="rId1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4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单人办公室</a:t>
            </a:r>
            <a:r>
              <a:rPr lang="en-US" altLang="zh-CN"/>
              <a:t>A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主台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1800*900*760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副台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1200*440*660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抽屉配电脑主机箱</a:t>
                      </a:r>
                      <a:r>
                        <a:rPr lang="zh-CN" altLang="en-US"/>
                        <a:t>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推柜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420*490*660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配置</a:t>
                      </a:r>
                      <a:r>
                        <a:rPr lang="zh-CN" altLang="en-US"/>
                        <a:t>三连锁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三人位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2150*1000*930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1440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1080*1000*930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座前宽</a:t>
                      </a:r>
                      <a:r>
                        <a:rPr lang="zh-CN" altLang="en-US" sz="1800">
                          <a:latin typeface="仿宋" panose="02010609060101010101" charset="-122"/>
                          <a:ea typeface="仿宋" panose="02010609060101010101" charset="-122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sym typeface="+mn-ea"/>
                        </a:rPr>
                        <a:t>480</a:t>
                      </a:r>
                      <a:r>
                        <a:rPr lang="zh-CN" altLang="en-US" sz="1800">
                          <a:sym typeface="+mn-ea"/>
                        </a:rPr>
                        <a:t>，座高</a:t>
                      </a:r>
                      <a:r>
                        <a:rPr lang="en-US" altLang="zh-CN" sz="1800">
                          <a:sym typeface="+mn-ea"/>
                        </a:rPr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长茶几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</a:t>
                      </a:r>
                      <a:r>
                        <a:rPr lang="zh-CN" altLang="en-US"/>
                        <a:t>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11505" y="5643245"/>
            <a:ext cx="10968990" cy="128778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4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605</a:t>
            </a:r>
            <a:r>
              <a:rPr lang="zh-CN" altLang="en-US"/>
              <a:t>、</a:t>
            </a:r>
            <a:r>
              <a:rPr lang="en-US" altLang="zh-CN"/>
              <a:t>606</a:t>
            </a:r>
            <a:r>
              <a:rPr lang="zh-CN" altLang="en-US"/>
              <a:t>、</a:t>
            </a:r>
            <a:r>
              <a:rPr lang="en-US" altLang="zh-CN"/>
              <a:t>612</a:t>
            </a:r>
            <a:r>
              <a:rPr lang="zh-CN" altLang="en-US"/>
              <a:t>、</a:t>
            </a:r>
            <a:r>
              <a:rPr lang="en-US" altLang="zh-CN"/>
              <a:t>408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单人办公室</a:t>
            </a:r>
            <a:r>
              <a:rPr lang="en-US" altLang="zh-CN"/>
              <a:t>A</a:t>
            </a:r>
            <a:endParaRPr lang="en-US" altLang="zh-CN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1480185" y="1490345"/>
            <a:ext cx="9224645" cy="4759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单人办公室</a:t>
            </a:r>
            <a:r>
              <a:rPr lang="en-US" altLang="zh-CN"/>
              <a:t>B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主台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1800*900*760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副台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1200*440*660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抽屉配电脑主机箱</a:t>
                      </a:r>
                      <a:r>
                        <a:rPr lang="zh-CN" altLang="en-US"/>
                        <a:t>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推柜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420*490*660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配置</a:t>
                      </a:r>
                      <a:r>
                        <a:rPr lang="zh-CN" altLang="en-US"/>
                        <a:t>三连锁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双人位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1540*1000*930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960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短茶几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</a:t>
                      </a:r>
                      <a:r>
                        <a:rPr lang="zh-CN" altLang="en-US"/>
                        <a:t>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11505" y="4918710"/>
            <a:ext cx="10968990" cy="166560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603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单人办公室</a:t>
            </a:r>
            <a:r>
              <a:rPr lang="en-US" altLang="zh-CN"/>
              <a:t>B</a:t>
            </a:r>
            <a:endParaRPr lang="en-US" altLang="zh-CN"/>
          </a:p>
        </p:txBody>
      </p:sp>
      <p:pic>
        <p:nvPicPr>
          <p:cNvPr id="29" name="内容占位符 2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2458720" y="1507490"/>
            <a:ext cx="7267575" cy="4724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双人</a:t>
            </a:r>
            <a:r>
              <a:rPr lang="zh-CN" altLang="en-US"/>
              <a:t>办公室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主台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1800*900*760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副台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1200*440*660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抽屉配电脑主机箱</a:t>
                      </a:r>
                      <a:r>
                        <a:rPr lang="zh-CN" altLang="en-US"/>
                        <a:t>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推柜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420*490*660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配置</a:t>
                      </a:r>
                      <a:r>
                        <a:rPr lang="zh-CN" altLang="en-US"/>
                        <a:t>三连锁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双人位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1540*1000*930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960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短茶几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11505" y="4919345"/>
            <a:ext cx="10968990" cy="128778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4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613</a:t>
            </a:r>
            <a:r>
              <a:rPr lang="zh-CN" altLang="en-US"/>
              <a:t>、</a:t>
            </a:r>
            <a:r>
              <a:rPr lang="en-US" altLang="zh-CN"/>
              <a:t>614</a:t>
            </a:r>
            <a:r>
              <a:rPr lang="zh-CN" altLang="en-US"/>
              <a:t>、</a:t>
            </a:r>
            <a:r>
              <a:rPr lang="en-US" altLang="zh-CN"/>
              <a:t>615</a:t>
            </a:r>
            <a:r>
              <a:rPr lang="zh-CN" altLang="en-US"/>
              <a:t>、</a:t>
            </a:r>
            <a:r>
              <a:rPr lang="en-US" altLang="zh-CN"/>
              <a:t>407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内容占位符 2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1438910" y="1490345"/>
            <a:ext cx="9307195" cy="475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标题 2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双人</a:t>
            </a:r>
            <a:r>
              <a:rPr lang="zh-CN" altLang="en-US"/>
              <a:t>办公室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洽谈室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圆形洽谈桌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cs typeface="+mn-lt"/>
                        </a:rPr>
                        <a:t>1000*1000*750</a:t>
                      </a:r>
                      <a:endParaRPr lang="en-US" altLang="zh-CN"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cs typeface="+mn-lt"/>
                        </a:rPr>
                        <a:t>400*375*750</a:t>
                      </a:r>
                      <a:endParaRPr lang="en-US" altLang="zh-CN"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座高</a:t>
                      </a:r>
                      <a:r>
                        <a:rPr lang="en-US" altLang="zh-CN" sz="1800">
                          <a:sym typeface="+mn-ea"/>
                        </a:rPr>
                        <a:t>420</a:t>
                      </a:r>
                      <a:endParaRPr lang="zh-CN" altLang="en-US"/>
                    </a:p>
                  </a:txBody>
                  <a:tcPr/>
                </a:tc>
              </a:tr>
              <a:tr h="20383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cs typeface="+mn-lt"/>
                        </a:rPr>
                        <a:t>W</a:t>
                      </a:r>
                      <a:r>
                        <a:rPr lang="en-US" altLang="zh-CN">
                          <a:ea typeface="仿宋_GB2312" panose="02010609030101010101" charset="-122"/>
                          <a:cs typeface="+mn-lt"/>
                        </a:rPr>
                        <a:t>≤1460</a:t>
                      </a:r>
                      <a:r>
                        <a:rPr lang="zh-CN" altLang="en-US">
                          <a:ea typeface="仿宋_GB2312" panose="02010609030101010101" charset="-122"/>
                          <a:cs typeface="+mn-lt"/>
                        </a:rPr>
                        <a:t>，</a:t>
                      </a:r>
                      <a:r>
                        <a:rPr lang="en-US" altLang="zh-CN">
                          <a:ea typeface="仿宋_GB2312" panose="02010609030101010101" charset="-122"/>
                          <a:cs typeface="+mn-lt"/>
                        </a:rPr>
                        <a:t>H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</a:t>
                      </a:r>
                      <a:r>
                        <a:rPr lang="en-US" altLang="zh-CN">
                          <a:ea typeface="仿宋_GB2312" panose="02010609030101010101" charset="-122"/>
                          <a:cs typeface="+mn-lt"/>
                        </a:rPr>
                        <a:t>1050</a:t>
                      </a:r>
                      <a:endParaRPr lang="en-US" altLang="zh-CN">
                        <a:ea typeface="仿宋_GB2312" panose="02010609030101010101" charset="-122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</a:t>
                      </a:r>
                      <a:r>
                        <a:rPr lang="zh-CN" altLang="en-US"/>
                        <a:t>吋，壁挂安装厚度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11505" y="3014345"/>
            <a:ext cx="10968990" cy="356997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4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603</a:t>
            </a:r>
            <a:r>
              <a:rPr lang="zh-CN" altLang="en-US"/>
              <a:t>、</a:t>
            </a:r>
            <a:r>
              <a:rPr lang="en-US" altLang="zh-CN"/>
              <a:t>535</a:t>
            </a:r>
            <a:r>
              <a:rPr lang="zh-CN" altLang="en-US"/>
              <a:t>、</a:t>
            </a:r>
            <a:r>
              <a:rPr lang="en-US" altLang="zh-CN"/>
              <a:t>536</a:t>
            </a:r>
            <a:r>
              <a:rPr lang="zh-CN" altLang="en-US"/>
              <a:t>、</a:t>
            </a:r>
            <a:r>
              <a:rPr lang="en-US" altLang="zh-CN"/>
              <a:t>4</a:t>
            </a:r>
            <a:r>
              <a:rPr lang="en-US" altLang="zh-CN"/>
              <a:t>03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内容占位符 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2453640" y="1631315"/>
            <a:ext cx="7277100" cy="4476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洽谈室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三人办公室</a:t>
            </a:r>
            <a:r>
              <a:rPr lang="en-US" altLang="zh-CN"/>
              <a:t>A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1600*800*760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座高</a:t>
                      </a:r>
                      <a:r>
                        <a:rPr lang="en-US" altLang="zh-CN" sz="1800">
                          <a:sym typeface="+mn-ea"/>
                        </a:rPr>
                        <a:t>420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双人位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1540*1000*930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960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短茶几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776345"/>
            <a:ext cx="10968990" cy="206946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4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 altLang="zh-CN"/>
              <a:t>702</a:t>
            </a:r>
            <a:r>
              <a:rPr lang="zh-CN" altLang="en-US"/>
              <a:t>、</a:t>
            </a:r>
            <a:r>
              <a:rPr lang="en-US" altLang="zh-CN"/>
              <a:t>604</a:t>
            </a:r>
            <a:r>
              <a:rPr lang="zh-CN" altLang="en-US"/>
              <a:t>、</a:t>
            </a:r>
            <a:r>
              <a:rPr lang="en-US" altLang="zh-CN"/>
              <a:t>404</a:t>
            </a:r>
            <a:r>
              <a:rPr lang="zh-CN" altLang="en-US"/>
              <a:t>、</a:t>
            </a:r>
            <a:r>
              <a:rPr lang="en-US" altLang="zh-CN"/>
              <a:t>405</a:t>
            </a:r>
            <a:r>
              <a:rPr lang="zh-CN" altLang="en-US"/>
              <a:t>、</a:t>
            </a:r>
            <a:r>
              <a:rPr lang="en-US" altLang="zh-CN"/>
              <a:t>406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2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1605915" y="1490345"/>
            <a:ext cx="8973185" cy="475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三人办公室</a:t>
            </a:r>
            <a:r>
              <a:rPr lang="en-US" altLang="zh-CN"/>
              <a:t>A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三人办公室</a:t>
            </a:r>
            <a:r>
              <a:rPr lang="en-US" altLang="zh-CN"/>
              <a:t>B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座高</a:t>
                      </a:r>
                      <a:r>
                        <a:rPr lang="en-US" altLang="zh-CN" sz="1800">
                          <a:sym typeface="+mn-ea"/>
                        </a:rPr>
                        <a:t>420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407410"/>
            <a:ext cx="10968990" cy="128778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4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705</a:t>
            </a:r>
            <a:r>
              <a:rPr lang="zh-CN" altLang="en-US"/>
              <a:t>、</a:t>
            </a:r>
            <a:r>
              <a:rPr lang="en-US" altLang="zh-CN"/>
              <a:t>706</a:t>
            </a:r>
            <a:r>
              <a:rPr lang="zh-CN" altLang="en-US"/>
              <a:t>、</a:t>
            </a:r>
            <a:r>
              <a:rPr lang="en-US" altLang="zh-CN"/>
              <a:t>503</a:t>
            </a:r>
            <a:r>
              <a:rPr lang="zh-CN" altLang="en-US"/>
              <a:t>、</a:t>
            </a:r>
            <a:r>
              <a:rPr lang="en-US" altLang="zh-CN"/>
              <a:t>403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内容占位符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58720" y="1497965"/>
            <a:ext cx="7267575" cy="4743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三人办公室</a:t>
            </a:r>
            <a:r>
              <a:rPr lang="en-US" altLang="zh-CN"/>
              <a:t>B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五人办公室</a:t>
            </a:r>
            <a:r>
              <a:rPr lang="en-US" altLang="zh-CN"/>
              <a:t>A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</a:t>
                      </a:r>
                      <a:r>
                        <a:rPr lang="zh-CN" altLang="en-US"/>
                        <a:t>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013710"/>
            <a:ext cx="10968990" cy="344614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13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t>701</a:t>
            </a:r>
            <a:r>
              <a:rPr lang="zh-CN"/>
              <a:t>、</a:t>
            </a:r>
            <a:r>
              <a:t>508</a:t>
            </a:r>
            <a:r>
              <a:rPr lang="zh-CN"/>
              <a:t>、</a:t>
            </a:r>
            <a:r>
              <a:t>509</a:t>
            </a:r>
            <a:r>
              <a:rPr lang="zh-CN"/>
              <a:t>、</a:t>
            </a:r>
            <a:r>
              <a:t>512</a:t>
            </a:r>
            <a:r>
              <a:rPr lang="zh-CN"/>
              <a:t>、</a:t>
            </a:r>
            <a:r>
              <a:t>513</a:t>
            </a:r>
            <a:r>
              <a:rPr lang="zh-CN"/>
              <a:t>、</a:t>
            </a:r>
            <a:r>
              <a:t>514</a:t>
            </a:r>
            <a:r>
              <a:rPr lang="zh-CN"/>
              <a:t>、</a:t>
            </a:r>
            <a:r>
              <a:rPr>
                <a:sym typeface="+mn-ea"/>
              </a:rPr>
              <a:t>515</a:t>
            </a:r>
            <a:endParaRPr>
              <a:sym typeface="+mn-ea"/>
            </a:endParaRPr>
          </a:p>
          <a:p>
            <a:r>
              <a:rPr lang="en-US" altLang="zh-CN"/>
              <a:t>         </a:t>
            </a:r>
            <a:r>
              <a:t>412</a:t>
            </a:r>
            <a:r>
              <a:rPr lang="zh-CN"/>
              <a:t>、</a:t>
            </a:r>
            <a:r>
              <a:t>413</a:t>
            </a:r>
            <a:r>
              <a:rPr lang="zh-CN"/>
              <a:t>、</a:t>
            </a:r>
            <a:r>
              <a:t>414</a:t>
            </a:r>
            <a:r>
              <a:rPr lang="zh-CN"/>
              <a:t>、</a:t>
            </a:r>
            <a:r>
              <a:t>415</a:t>
            </a:r>
            <a:r>
              <a:rPr lang="zh-CN"/>
              <a:t>、</a:t>
            </a:r>
            <a:r>
              <a:t>301</a:t>
            </a:r>
            <a:r>
              <a:rPr lang="zh-CN"/>
              <a:t>、</a:t>
            </a:r>
            <a:r>
              <a:t>302</a:t>
            </a: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97305" y="1490345"/>
            <a:ext cx="9590405" cy="4759325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五人</a:t>
            </a:r>
            <a:r>
              <a:rPr lang="zh-CN" altLang="en-US"/>
              <a:t>办公室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五人办公室</a:t>
            </a:r>
            <a:r>
              <a:rPr lang="en-US" altLang="zh-CN"/>
              <a:t>B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1600*600*760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双人位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1540*1000*930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960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短茶几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五节</a:t>
                      </a: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900*400*2000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主台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1800*900*760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副台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1200*440*660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抽屉配电脑主机箱</a:t>
                      </a:r>
                      <a:r>
                        <a:rPr lang="zh-CN" altLang="en-US"/>
                        <a:t>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r>
                        <a:rPr lang="zh-CN" altLang="en-US"/>
                        <a:t>推柜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420*490*660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配置</a:t>
                      </a:r>
                      <a:r>
                        <a:rPr lang="zh-CN" altLang="en-US"/>
                        <a:t>三连锁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5300345"/>
            <a:ext cx="10968990" cy="115951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 lnSpcReduction="2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611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五人办公室</a:t>
            </a:r>
            <a:r>
              <a:rPr lang="en-US" altLang="zh-CN"/>
              <a:t>B</a:t>
            </a:r>
            <a:endParaRPr lang="en-US" altLang="zh-CN"/>
          </a:p>
        </p:txBody>
      </p:sp>
      <p:pic>
        <p:nvPicPr>
          <p:cNvPr id="17" name="内容占位符 16"/>
          <p:cNvPicPr>
            <a:picLocks noChangeAspect="1"/>
          </p:cNvPicPr>
          <p:nvPr>
            <p:ph idx="1"/>
          </p:nvPr>
        </p:nvPicPr>
        <p:blipFill>
          <a:blip r:embed="rId1"/>
          <a:srcRect r="25929"/>
          <a:stretch>
            <a:fillRect/>
          </a:stretch>
        </p:blipFill>
        <p:spPr>
          <a:xfrm rot="10800000">
            <a:off x="3034030" y="1502410"/>
            <a:ext cx="6123940" cy="4733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矩形 20"/>
          <p:cNvSpPr/>
          <p:nvPr/>
        </p:nvSpPr>
        <p:spPr>
          <a:xfrm>
            <a:off x="4476750" y="4655185"/>
            <a:ext cx="51816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066790" y="1501775"/>
            <a:ext cx="2931160" cy="1373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rcRect r="514" b="3216"/>
          <a:stretch>
            <a:fillRect/>
          </a:stretch>
        </p:blipFill>
        <p:spPr>
          <a:xfrm rot="10800000">
            <a:off x="4825365" y="4669790"/>
            <a:ext cx="1228725" cy="1203960"/>
          </a:xfrm>
          <a:prstGeom prst="rect">
            <a:avLst/>
          </a:prstGeom>
        </p:spPr>
      </p:pic>
      <p:pic>
        <p:nvPicPr>
          <p:cNvPr id="20" name="内容占位符 16"/>
          <p:cNvPicPr>
            <a:picLocks noChangeAspect="1"/>
          </p:cNvPicPr>
          <p:nvPr/>
        </p:nvPicPr>
        <p:blipFill>
          <a:blip r:embed="rId1"/>
          <a:srcRect l="53011" t="9792" r="31474" b="60429"/>
          <a:stretch>
            <a:fillRect/>
          </a:stretch>
        </p:blipFill>
        <p:spPr>
          <a:xfrm rot="10800000">
            <a:off x="3289300" y="4362450"/>
            <a:ext cx="1282700" cy="14097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7</a:t>
            </a:r>
            <a:r>
              <a:rPr lang="zh-CN" altLang="en-US"/>
              <a:t>人办公室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五节</a:t>
                      </a: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900*400*2000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395345"/>
            <a:ext cx="10968990" cy="306451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501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" name="内容占位符 3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51275" y="1490345"/>
            <a:ext cx="4481830" cy="4759325"/>
          </a:xfrm>
          <a:prstGeom prst="rect">
            <a:avLst/>
          </a:prstGeom>
        </p:spPr>
      </p:pic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7</a:t>
            </a:r>
            <a:r>
              <a:rPr lang="zh-CN" altLang="en-US"/>
              <a:t>人办公室</a:t>
            </a:r>
            <a:endParaRPr lang="en-US" altLang="zh-CN"/>
          </a:p>
        </p:txBody>
      </p:sp>
      <p:pic>
        <p:nvPicPr>
          <p:cNvPr id="100" name="内容占位符 36"/>
          <p:cNvPicPr>
            <a:picLocks noChangeAspect="1"/>
          </p:cNvPicPr>
          <p:nvPr/>
        </p:nvPicPr>
        <p:blipFill>
          <a:blip r:embed="rId1"/>
          <a:srcRect l="12992" t="8192" r="51870" b="68005"/>
          <a:stretch>
            <a:fillRect/>
          </a:stretch>
        </p:blipFill>
        <p:spPr>
          <a:xfrm rot="5400000">
            <a:off x="6863080" y="4395470"/>
            <a:ext cx="1574800" cy="1132840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2"/>
          <a:srcRect t="9670"/>
          <a:stretch>
            <a:fillRect/>
          </a:stretch>
        </p:blipFill>
        <p:spPr>
          <a:xfrm flipH="1">
            <a:off x="3991610" y="1888490"/>
            <a:ext cx="4180205" cy="99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8</a:t>
            </a:r>
            <a:r>
              <a:rPr lang="zh-CN" altLang="en-US"/>
              <a:t>人办公室</a:t>
            </a:r>
            <a:r>
              <a:rPr lang="en-US" altLang="zh-CN"/>
              <a:t>A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395345"/>
            <a:ext cx="10968990" cy="306451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2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504</a:t>
            </a:r>
            <a:r>
              <a:rPr lang="zh-CN" altLang="en-US"/>
              <a:t>、</a:t>
            </a:r>
            <a:r>
              <a:rPr lang="en-US" altLang="zh-CN"/>
              <a:t>304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五楼</a:t>
            </a:r>
            <a:r>
              <a:rPr lang="en-US" altLang="zh-CN"/>
              <a:t>8</a:t>
            </a:r>
            <a:r>
              <a:rPr lang="zh-CN" altLang="en-US"/>
              <a:t>人办公室</a:t>
            </a:r>
            <a:r>
              <a:rPr lang="en-US" altLang="zh-CN"/>
              <a:t>A</a:t>
            </a:r>
            <a:endParaRPr lang="en-US" altLang="zh-CN"/>
          </a:p>
        </p:txBody>
      </p:sp>
      <p:pic>
        <p:nvPicPr>
          <p:cNvPr id="3" name="内容占位符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88410" y="1490345"/>
            <a:ext cx="4607560" cy="4759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8</a:t>
            </a:r>
            <a:r>
              <a:rPr lang="zh-CN" altLang="en-US"/>
              <a:t>人办公室</a:t>
            </a:r>
            <a:r>
              <a:rPr lang="en-US" altLang="zh-CN"/>
              <a:t>B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统一装修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395345"/>
            <a:ext cx="10968990" cy="306451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506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8</a:t>
            </a:r>
            <a:r>
              <a:rPr lang="zh-CN" altLang="en-US"/>
              <a:t>人办公室</a:t>
            </a:r>
            <a:r>
              <a:rPr lang="en-US" altLang="zh-CN"/>
              <a:t>B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26815" y="1490345"/>
            <a:ext cx="4731385" cy="475932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96815" y="3218180"/>
            <a:ext cx="2134870" cy="1303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内容占位符 36"/>
          <p:cNvPicPr>
            <a:picLocks noChangeAspect="1"/>
          </p:cNvPicPr>
          <p:nvPr/>
        </p:nvPicPr>
        <p:blipFill>
          <a:blip r:embed="rId2"/>
          <a:srcRect l="54321" t="42156"/>
          <a:stretch>
            <a:fillRect/>
          </a:stretch>
        </p:blipFill>
        <p:spPr>
          <a:xfrm flipV="1">
            <a:off x="6229350" y="1479550"/>
            <a:ext cx="2228850" cy="305943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076440" y="2054860"/>
            <a:ext cx="1226185" cy="1848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内容占位符 5"/>
          <p:cNvPicPr>
            <a:picLocks noChangeAspect="1"/>
          </p:cNvPicPr>
          <p:nvPr/>
        </p:nvPicPr>
        <p:blipFill>
          <a:blip r:embed="rId1"/>
          <a:srcRect l="13032" t="9193" r="52342" b="69139"/>
          <a:stretch>
            <a:fillRect/>
          </a:stretch>
        </p:blipFill>
        <p:spPr>
          <a:xfrm rot="5400000">
            <a:off x="7001510" y="2397125"/>
            <a:ext cx="1638300" cy="1031240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3"/>
          <a:srcRect l="1288" t="9670"/>
          <a:stretch>
            <a:fillRect/>
          </a:stretch>
        </p:blipFill>
        <p:spPr>
          <a:xfrm flipH="1" flipV="1">
            <a:off x="3825240" y="4729480"/>
            <a:ext cx="4477385" cy="10750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36</a:t>
            </a:r>
            <a:r>
              <a:rPr lang="zh-CN" altLang="en-US"/>
              <a:t>人</a:t>
            </a:r>
            <a:r>
              <a:rPr lang="zh-CN" altLang="en-US"/>
              <a:t>会议室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环形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7000*2000*760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单侧</a:t>
                      </a:r>
                      <a:r>
                        <a:rPr lang="en-US" altLang="zh-CN"/>
                        <a:t>9</a:t>
                      </a:r>
                      <a:r>
                        <a:rPr lang="zh-CN" altLang="en-US"/>
                        <a:t>位，共</a:t>
                      </a:r>
                      <a:r>
                        <a:rPr lang="en-US" altLang="zh-CN"/>
                        <a:t>18</a:t>
                      </a:r>
                      <a:r>
                        <a:rPr lang="zh-CN" altLang="en-US"/>
                        <a:t>位，两端预留电源与信息化</a:t>
                      </a:r>
                      <a:r>
                        <a:rPr lang="zh-CN" altLang="en-US"/>
                        <a:t>面板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cs typeface="+mn-lt"/>
                          <a:sym typeface="+mn-ea"/>
                        </a:rPr>
                        <a:t>W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≤2790</a:t>
                      </a:r>
                      <a:r>
                        <a:rPr lang="zh-CN" altLang="en-US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，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H≤1590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120</a:t>
                      </a:r>
                      <a:r>
                        <a:rPr lang="zh-CN" altLang="en-US" sz="1800">
                          <a:sym typeface="+mn-ea"/>
                        </a:rPr>
                        <a:t>吋，</a:t>
                      </a:r>
                      <a:r>
                        <a:rPr lang="zh-CN" altLang="en-US" sz="1800">
                          <a:sym typeface="+mn-ea"/>
                        </a:rPr>
                        <a:t>壁挂安装厚度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4035425"/>
            <a:ext cx="10968990" cy="242443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601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3222625" y="1490345"/>
            <a:ext cx="5739765" cy="475932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36</a:t>
            </a:r>
            <a:r>
              <a:rPr lang="zh-CN" altLang="en-US"/>
              <a:t>人</a:t>
            </a:r>
            <a:r>
              <a:rPr lang="zh-CN" altLang="en-US"/>
              <a:t>会议室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820025" y="52997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028180" y="5299710"/>
            <a:ext cx="792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236335" y="5299710"/>
            <a:ext cx="792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480050" y="52997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723765" y="52997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20025" y="20993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28180" y="2099310"/>
            <a:ext cx="792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236335" y="2099310"/>
            <a:ext cx="792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480050" y="20993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23765" y="2099310"/>
            <a:ext cx="756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32</a:t>
            </a:r>
            <a:r>
              <a:rPr lang="zh-CN" altLang="en-US"/>
              <a:t>人</a:t>
            </a:r>
            <a:r>
              <a:rPr lang="zh-CN" altLang="en-US"/>
              <a:t>会议室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带</a:t>
                      </a:r>
                      <a:r>
                        <a:rPr lang="zh-CN" altLang="en-US"/>
                        <a:t>扶手办公椅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700*600*980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，扶手高</a:t>
                      </a:r>
                      <a:r>
                        <a:rPr lang="en-US" altLang="zh-CN"/>
                        <a:t>220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环形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6000*2000*760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单侧</a:t>
                      </a:r>
                      <a:r>
                        <a:rPr lang="en-US" altLang="zh-CN"/>
                        <a:t>9</a:t>
                      </a:r>
                      <a:r>
                        <a:rPr lang="zh-CN" altLang="en-US"/>
                        <a:t>位，共</a:t>
                      </a:r>
                      <a:r>
                        <a:rPr lang="en-US" altLang="zh-CN"/>
                        <a:t>18</a:t>
                      </a:r>
                      <a:r>
                        <a:rPr lang="zh-CN" altLang="en-US"/>
                        <a:t>位，两端预留电源与信息化</a:t>
                      </a:r>
                      <a:r>
                        <a:rPr lang="zh-CN" altLang="en-US"/>
                        <a:t>面板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</a:t>
                      </a:r>
                      <a:r>
                        <a:rPr lang="zh-CN" altLang="en-US"/>
                        <a:t>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cs typeface="+mn-lt"/>
                          <a:sym typeface="+mn-ea"/>
                        </a:rPr>
                        <a:t>W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≤2790</a:t>
                      </a:r>
                      <a:r>
                        <a:rPr lang="zh-CN" altLang="en-US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，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H≤1590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120</a:t>
                      </a:r>
                      <a:r>
                        <a:rPr lang="zh-CN" altLang="en-US" sz="1800">
                          <a:sym typeface="+mn-ea"/>
                        </a:rPr>
                        <a:t>吋，</a:t>
                      </a:r>
                      <a:r>
                        <a:rPr lang="zh-CN" altLang="en-US" sz="1800">
                          <a:sym typeface="+mn-ea"/>
                        </a:rPr>
                        <a:t>壁挂安装厚度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4035425"/>
            <a:ext cx="10968990" cy="242443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2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511</a:t>
            </a:r>
            <a:r>
              <a:rPr lang="zh-CN" altLang="en-US"/>
              <a:t>、</a:t>
            </a:r>
            <a:r>
              <a:rPr lang="en-US" altLang="zh-CN"/>
              <a:t>4</a:t>
            </a:r>
            <a:r>
              <a:rPr lang="en-US" altLang="zh-CN"/>
              <a:t>11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40685" y="1490345"/>
            <a:ext cx="6303645" cy="475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32</a:t>
            </a:r>
            <a:r>
              <a:rPr lang="zh-CN" altLang="en-US"/>
              <a:t>人</a:t>
            </a:r>
            <a:r>
              <a:rPr lang="zh-CN" altLang="en-US"/>
              <a:t>会议室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48275" y="20993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348480" y="20993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48685" y="20993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038975" y="5299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39180" y="5299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239385" y="5299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339590" y="5299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439795" y="5299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视频会议室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培训椅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470*400*870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450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zh-CN" altLang="en-US"/>
                        <a:t>座高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，可叠放</a:t>
                      </a:r>
                      <a:r>
                        <a:rPr lang="zh-CN" altLang="en-US"/>
                        <a:t>收纳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</a:t>
                      </a:r>
                      <a:r>
                        <a:rPr lang="zh-CN" altLang="en-US"/>
                        <a:t>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cs typeface="+mn-lt"/>
                          <a:sym typeface="+mn-ea"/>
                        </a:rPr>
                        <a:t>W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≤2790</a:t>
                      </a:r>
                      <a:r>
                        <a:rPr lang="zh-CN" altLang="en-US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，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H≤1590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120</a:t>
                      </a:r>
                      <a:r>
                        <a:rPr lang="zh-CN" altLang="en-US" sz="1800">
                          <a:sym typeface="+mn-ea"/>
                        </a:rPr>
                        <a:t>吋，</a:t>
                      </a:r>
                      <a:r>
                        <a:rPr lang="zh-CN" altLang="en-US" sz="1800">
                          <a:sym typeface="+mn-ea"/>
                        </a:rPr>
                        <a:t>壁挂安装厚度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395345"/>
            <a:ext cx="10968990" cy="306451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520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视频会议室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30375" y="1490345"/>
            <a:ext cx="8723630" cy="4759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培训室</a:t>
            </a:r>
            <a:r>
              <a:rPr lang="en-US" altLang="zh-CN"/>
              <a:t>A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折叠培训</a:t>
                      </a:r>
                      <a:r>
                        <a:rPr lang="zh-CN" altLang="en-US"/>
                        <a:t>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cs typeface="+mn-lt"/>
                        </a:rPr>
                        <a:t>10</a:t>
                      </a:r>
                      <a:endParaRPr lang="en-US" altLang="zh-CN"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cs typeface="+mn-lt"/>
                        </a:rPr>
                        <a:t>可</a:t>
                      </a:r>
                      <a:r>
                        <a:rPr lang="zh-CN" altLang="en-US">
                          <a:cs typeface="+mn-lt"/>
                        </a:rPr>
                        <a:t>折叠，有下层置物板，有前置挡板</a:t>
                      </a:r>
                      <a:endParaRPr lang="zh-CN" altLang="en-US">
                        <a:cs typeface="+mn-lt"/>
                      </a:endParaRPr>
                    </a:p>
                    <a:p>
                      <a:pPr>
                        <a:buNone/>
                      </a:pPr>
                      <a:r>
                        <a:rPr lang="zh-CN" altLang="en-US">
                          <a:cs typeface="+mn-lt"/>
                        </a:rPr>
                        <a:t>桌面板厚度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25mm</a:t>
                      </a:r>
                      <a:endParaRPr lang="en-US" altLang="zh-CN" sz="1800">
                        <a:ea typeface="仿宋" panose="02010609060101010101" charset="-122"/>
                        <a:cs typeface="+mn-lt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培训椅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470*400*870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450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zh-CN" altLang="en-US"/>
                        <a:t>座高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，可叠放</a:t>
                      </a:r>
                      <a:r>
                        <a:rPr lang="zh-CN" altLang="en-US"/>
                        <a:t>收纳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cs typeface="+mn-lt"/>
                          <a:sym typeface="+mn-ea"/>
                        </a:rPr>
                        <a:t>W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≤2790</a:t>
                      </a:r>
                      <a:r>
                        <a:rPr lang="zh-CN" altLang="en-US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，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H≤1590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120</a:t>
                      </a:r>
                      <a:r>
                        <a:rPr lang="zh-CN" altLang="en-US" sz="1800">
                          <a:sym typeface="+mn-ea"/>
                        </a:rPr>
                        <a:t>吋，</a:t>
                      </a:r>
                      <a:r>
                        <a:rPr lang="zh-CN" altLang="en-US" sz="1800">
                          <a:sym typeface="+mn-ea"/>
                        </a:rPr>
                        <a:t>壁挂安装厚度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274060"/>
            <a:ext cx="10968990" cy="318579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2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521</a:t>
            </a:r>
            <a:r>
              <a:rPr lang="zh-CN" altLang="en-US"/>
              <a:t>、</a:t>
            </a:r>
            <a:r>
              <a:rPr lang="en-US" altLang="zh-CN"/>
              <a:t>522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894205"/>
            <a:ext cx="10968990" cy="395097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培训室</a:t>
            </a:r>
            <a:r>
              <a:rPr lang="en-US" altLang="zh-CN"/>
              <a:t>A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培训室</a:t>
            </a:r>
            <a:r>
              <a:rPr lang="en-US" altLang="zh-CN"/>
              <a:t>A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490345"/>
            <a:ext cx="6414770" cy="475932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861820" y="3348355"/>
            <a:ext cx="4276090" cy="1108710"/>
            <a:chOff x="6517" y="5345"/>
            <a:chExt cx="6734" cy="1746"/>
          </a:xfrm>
        </p:grpSpPr>
        <p:sp>
          <p:nvSpPr>
            <p:cNvPr id="8" name="矩形 7"/>
            <p:cNvSpPr/>
            <p:nvPr/>
          </p:nvSpPr>
          <p:spPr>
            <a:xfrm rot="5400000">
              <a:off x="12004" y="5844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65" y="5345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265" y="6343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9011" y="6343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757" y="6343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011" y="5345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757" y="5345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5400000">
              <a:off x="6018" y="5844"/>
              <a:ext cx="1746" cy="7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620" y="1490345"/>
            <a:ext cx="6577965" cy="47599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培训室</a:t>
            </a:r>
            <a:r>
              <a:rPr lang="en-US" altLang="zh-CN"/>
              <a:t>B</a:t>
            </a:r>
            <a:endParaRPr lang="en-US" altLang="zh-CN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折叠培训</a:t>
                      </a:r>
                      <a:r>
                        <a:rPr lang="zh-CN" altLang="en-US"/>
                        <a:t>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cs typeface="+mn-lt"/>
                        </a:rPr>
                        <a:t>25</a:t>
                      </a:r>
                      <a:endParaRPr lang="en-US" altLang="zh-CN"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cs typeface="+mn-lt"/>
                        </a:rPr>
                        <a:t>可</a:t>
                      </a:r>
                      <a:r>
                        <a:rPr lang="zh-CN" altLang="en-US">
                          <a:cs typeface="+mn-lt"/>
                        </a:rPr>
                        <a:t>折叠，有下层置物板，有前置挡板</a:t>
                      </a:r>
                      <a:endParaRPr lang="zh-CN" altLang="en-US">
                        <a:cs typeface="+mn-lt"/>
                      </a:endParaRPr>
                    </a:p>
                    <a:p>
                      <a:pPr>
                        <a:buNone/>
                      </a:pPr>
                      <a:r>
                        <a:rPr lang="zh-CN" altLang="en-US">
                          <a:cs typeface="+mn-lt"/>
                        </a:rPr>
                        <a:t>桌面板厚度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25mm</a:t>
                      </a:r>
                      <a:endParaRPr lang="en-US" altLang="zh-CN" sz="1800">
                        <a:ea typeface="仿宋" panose="02010609060101010101" charset="-122"/>
                        <a:cs typeface="+mn-lt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培训椅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470*400*870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450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zh-CN" altLang="en-US"/>
                        <a:t>座高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/>
                        <a:t>420</a:t>
                      </a:r>
                      <a:r>
                        <a:rPr lang="zh-CN" altLang="en-US"/>
                        <a:t>，可叠放</a:t>
                      </a:r>
                      <a:r>
                        <a:rPr lang="zh-CN" altLang="en-US"/>
                        <a:t>收纳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大屏电视机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cs typeface="+mn-lt"/>
                          <a:sym typeface="+mn-ea"/>
                        </a:rPr>
                        <a:t>W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≤2790</a:t>
                      </a:r>
                      <a:r>
                        <a:rPr lang="zh-CN" altLang="en-US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，</a:t>
                      </a:r>
                      <a:r>
                        <a:rPr lang="en-US" altLang="zh-CN" sz="1800">
                          <a:ea typeface="仿宋_GB2312" panose="02010609030101010101" charset="-122"/>
                          <a:cs typeface="+mn-lt"/>
                          <a:sym typeface="+mn-ea"/>
                        </a:rPr>
                        <a:t>H≤1590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120</a:t>
                      </a:r>
                      <a:r>
                        <a:rPr lang="zh-CN" altLang="en-US" sz="1800">
                          <a:sym typeface="+mn-ea"/>
                        </a:rPr>
                        <a:t>吋，</a:t>
                      </a:r>
                      <a:r>
                        <a:rPr lang="zh-CN" altLang="en-US" sz="1800">
                          <a:sym typeface="+mn-ea"/>
                        </a:rPr>
                        <a:t>壁挂安装厚度</a:t>
                      </a:r>
                      <a:r>
                        <a:rPr lang="zh-CN" altLang="en-US" sz="1800">
                          <a:ea typeface="仿宋" panose="02010609060101010101" charset="-122"/>
                          <a:cs typeface="+mn-lt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ea typeface="仿宋" panose="02010609060101010101" charset="-122"/>
                          <a:cs typeface="+mn-lt"/>
                          <a:sym typeface="+mn-ea"/>
                        </a:rPr>
                        <a:t>150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3274060"/>
            <a:ext cx="10968990" cy="318579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537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培训室</a:t>
            </a:r>
            <a:r>
              <a:rPr lang="en-US" altLang="zh-CN"/>
              <a:t>B</a:t>
            </a:r>
            <a:endParaRPr lang="en-US" altLang="zh-CN"/>
          </a:p>
        </p:txBody>
      </p:sp>
      <p:pic>
        <p:nvPicPr>
          <p:cNvPr id="3" name="内容占位符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6200000">
            <a:off x="3613785" y="1490345"/>
            <a:ext cx="4957445" cy="4759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报告厅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08400" y="1461825"/>
          <a:ext cx="1096899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固定座椅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570*500*1000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  <a:cs typeface="+mn-lt"/>
                        </a:rPr>
                        <a:t>295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latin typeface="微软雅黑" panose="020B0503020204020204" charset="-122"/>
                          <a:ea typeface="微软雅黑" panose="020B0503020204020204" charset="-122"/>
                          <a:cs typeface="+mn-lt"/>
                          <a:sym typeface="+mn-ea"/>
                        </a:rPr>
                        <a:t>扶手收纳写字板或椅背折叠写字板</a:t>
                      </a:r>
                      <a:endParaRPr lang="zh-CN" altLang="en-US" sz="1800">
                        <a:latin typeface="微软雅黑" panose="020B0503020204020204" charset="-122"/>
                        <a:ea typeface="微软雅黑" panose="020B0503020204020204" charset="-122"/>
                        <a:cs typeface="+mn-lt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活动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座椅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570*500*1000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38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单人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沙发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1000*900*950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边几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400*600*550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8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条形</a:t>
                      </a:r>
                      <a:r>
                        <a:rPr lang="zh-CN" altLang="en-US"/>
                        <a:t>会议桌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1400*600*750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发言</a:t>
                      </a:r>
                      <a:r>
                        <a:rPr lang="zh-CN" altLang="en-US"/>
                        <a:t>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600*480*1100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/>
        </p:nvSpPr>
        <p:spPr>
          <a:xfrm>
            <a:off x="608965" y="4522470"/>
            <a:ext cx="10968990" cy="1937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间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7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报告厅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  <a:grayscl/>
            <a:lum bright="-24000" contrast="60000"/>
          </a:blip>
          <a:srcRect l="56032"/>
          <a:stretch>
            <a:fillRect/>
          </a:stretch>
        </p:blipFill>
        <p:spPr>
          <a:xfrm>
            <a:off x="8256905" y="1490345"/>
            <a:ext cx="3154680" cy="4759325"/>
          </a:xfrm>
          <a:prstGeom prst="rect">
            <a:avLst/>
          </a:prstGeom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  <a:grayscl/>
            <a:lum bright="-24000" contrast="60000"/>
          </a:blip>
          <a:stretch>
            <a:fillRect/>
          </a:stretch>
        </p:blipFill>
        <p:spPr>
          <a:xfrm>
            <a:off x="608330" y="1490345"/>
            <a:ext cx="7174865" cy="47593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72760" y="1820863"/>
            <a:ext cx="649605" cy="409829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94800" y="1820863"/>
            <a:ext cx="649605" cy="409829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367520" y="2237423"/>
            <a:ext cx="304800" cy="3265170"/>
            <a:chOff x="14752" y="3642"/>
            <a:chExt cx="480" cy="5142"/>
          </a:xfrm>
        </p:grpSpPr>
        <p:grpSp>
          <p:nvGrpSpPr>
            <p:cNvPr id="12" name="组合 11"/>
            <p:cNvGrpSpPr/>
            <p:nvPr/>
          </p:nvGrpSpPr>
          <p:grpSpPr>
            <a:xfrm>
              <a:off x="14752" y="3642"/>
              <a:ext cx="480" cy="1502"/>
              <a:chOff x="14752" y="3642"/>
              <a:chExt cx="480" cy="1502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3836"/>
                <a:ext cx="480" cy="551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4400"/>
                <a:ext cx="480" cy="551"/>
              </a:xfrm>
              <a:prstGeom prst="rect">
                <a:avLst/>
              </a:prstGeom>
            </p:spPr>
          </p:pic>
          <p:sp>
            <p:nvSpPr>
              <p:cNvPr id="10" name="矩形 9"/>
              <p:cNvSpPr/>
              <p:nvPr/>
            </p:nvSpPr>
            <p:spPr>
              <a:xfrm>
                <a:off x="14752" y="3642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4752" y="4964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4752" y="5462"/>
              <a:ext cx="480" cy="1502"/>
              <a:chOff x="14752" y="3642"/>
              <a:chExt cx="480" cy="1502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3836"/>
                <a:ext cx="480" cy="551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4400"/>
                <a:ext cx="480" cy="551"/>
              </a:xfrm>
              <a:prstGeom prst="rect">
                <a:avLst/>
              </a:prstGeom>
            </p:spPr>
          </p:pic>
          <p:sp>
            <p:nvSpPr>
              <p:cNvPr id="16" name="矩形 15"/>
              <p:cNvSpPr/>
              <p:nvPr/>
            </p:nvSpPr>
            <p:spPr>
              <a:xfrm>
                <a:off x="14752" y="3642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4752" y="4964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4752" y="7282"/>
              <a:ext cx="480" cy="1502"/>
              <a:chOff x="14752" y="3642"/>
              <a:chExt cx="480" cy="1502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3836"/>
                <a:ext cx="480" cy="551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14752" y="4400"/>
                <a:ext cx="480" cy="551"/>
              </a:xfrm>
              <a:prstGeom prst="rect">
                <a:avLst/>
              </a:prstGeom>
            </p:spPr>
          </p:pic>
          <p:sp>
            <p:nvSpPr>
              <p:cNvPr id="22" name="矩形 21"/>
              <p:cNvSpPr/>
              <p:nvPr/>
            </p:nvSpPr>
            <p:spPr>
              <a:xfrm>
                <a:off x="14752" y="3642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4752" y="4964"/>
                <a:ext cx="365" cy="1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25" name="直接箭头连接符 24"/>
          <p:cNvCxnSpPr/>
          <p:nvPr/>
        </p:nvCxnSpPr>
        <p:spPr>
          <a:xfrm>
            <a:off x="6071870" y="2028825"/>
            <a:ext cx="32385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六楼值班区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1400*700*760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抽屉配电脑主机箱空格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文件柜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统一</a:t>
                      </a:r>
                      <a:r>
                        <a:rPr lang="zh-CN" altLang="en-US"/>
                        <a:t>装修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2999105"/>
            <a:ext cx="10968990" cy="3460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六楼值班</a:t>
            </a:r>
            <a:r>
              <a:rPr lang="zh-CN" altLang="en-US"/>
              <a:t>区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034790" y="1983740"/>
            <a:ext cx="41148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楼层前厅接待区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办公桌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按图</a:t>
                      </a:r>
                      <a:r>
                        <a:rPr lang="zh-CN" altLang="en-US"/>
                        <a:t>定制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统一</a:t>
                      </a:r>
                      <a:r>
                        <a:rPr lang="zh-CN" altLang="en-US" sz="1800">
                          <a:sym typeface="+mn-ea"/>
                        </a:rPr>
                        <a:t>装修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办公椅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400*375*750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座高</a:t>
                      </a:r>
                      <a:r>
                        <a:rPr lang="en-US" altLang="zh-CN"/>
                        <a:t>420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2999105"/>
            <a:ext cx="10968990" cy="3460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3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4</a:t>
            </a:r>
            <a:r>
              <a:rPr lang="zh-CN" altLang="en-US"/>
              <a:t>楼、</a:t>
            </a:r>
            <a:r>
              <a:rPr lang="en-US" altLang="zh-CN"/>
              <a:t>5</a:t>
            </a:r>
            <a:r>
              <a:rPr lang="zh-CN" altLang="en-US"/>
              <a:t>楼、</a:t>
            </a:r>
            <a:r>
              <a:rPr lang="en-US" altLang="zh-CN"/>
              <a:t>6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楼层前厅接待</a:t>
            </a:r>
            <a:r>
              <a:rPr lang="zh-CN" altLang="en-US"/>
              <a:t>区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5400000">
            <a:off x="4826000" y="-446722"/>
            <a:ext cx="2540000" cy="775144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三楼公共区域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环形组合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按图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3380105"/>
            <a:ext cx="10968990" cy="3079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3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三楼公共</a:t>
            </a:r>
            <a:r>
              <a:rPr lang="zh-CN" altLang="en-US"/>
              <a:t>区域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5400000">
            <a:off x="4612640" y="-1727200"/>
            <a:ext cx="2870835" cy="109448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四楼公共区域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环形组合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按图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1080*1000*930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座前宽</a:t>
                      </a:r>
                      <a:r>
                        <a:rPr lang="zh-CN" altLang="en-US" sz="1800">
                          <a:latin typeface="仿宋" panose="02010609060101010101" charset="-122"/>
                          <a:ea typeface="仿宋" panose="02010609060101010101" charset="-122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sym typeface="+mn-ea"/>
                        </a:rPr>
                        <a:t>480</a:t>
                      </a:r>
                      <a:r>
                        <a:rPr lang="zh-CN" altLang="en-US" sz="1800">
                          <a:sym typeface="+mn-ea"/>
                        </a:rPr>
                        <a:t>，座高</a:t>
                      </a:r>
                      <a:r>
                        <a:rPr lang="en-US" altLang="zh-CN" sz="1800">
                          <a:sym typeface="+mn-ea"/>
                        </a:rPr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圆</a:t>
                      </a:r>
                      <a:r>
                        <a:rPr lang="zh-CN" altLang="en-US"/>
                        <a:t>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1000*1000*550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边几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400*600*550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3380105"/>
            <a:ext cx="10968990" cy="3079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4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四楼公共</a:t>
            </a:r>
            <a:r>
              <a:rPr lang="zh-CN" altLang="en-US"/>
              <a:t>区域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5400000">
            <a:off x="3916045" y="1490345"/>
            <a:ext cx="4352290" cy="47593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五楼公共区域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004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环形组合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按图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1080*1000*930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座前宽</a:t>
                      </a:r>
                      <a:r>
                        <a:rPr lang="zh-CN" altLang="en-US" sz="1800">
                          <a:latin typeface="仿宋" panose="02010609060101010101" charset="-122"/>
                          <a:ea typeface="仿宋" panose="02010609060101010101" charset="-122"/>
                          <a:sym typeface="+mn-ea"/>
                        </a:rPr>
                        <a:t>≥</a:t>
                      </a:r>
                      <a:r>
                        <a:rPr lang="en-US" altLang="zh-CN" sz="1800">
                          <a:sym typeface="+mn-ea"/>
                        </a:rPr>
                        <a:t>480</a:t>
                      </a:r>
                      <a:r>
                        <a:rPr lang="zh-CN" altLang="en-US" sz="1800">
                          <a:sym typeface="+mn-ea"/>
                        </a:rPr>
                        <a:t>，座高</a:t>
                      </a:r>
                      <a:r>
                        <a:rPr lang="en-US" altLang="zh-CN" sz="1800">
                          <a:sym typeface="+mn-ea"/>
                        </a:rPr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圆</a:t>
                      </a:r>
                      <a:r>
                        <a:rPr lang="zh-CN" altLang="en-US"/>
                        <a:t>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1000*1000*550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边几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400*600*550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3380105"/>
            <a:ext cx="10968990" cy="3079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5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五楼公共</a:t>
            </a:r>
            <a:r>
              <a:rPr lang="zh-CN" altLang="en-US"/>
              <a:t>区域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rcRect r="18879"/>
          <a:stretch>
            <a:fillRect/>
          </a:stretch>
        </p:blipFill>
        <p:spPr>
          <a:xfrm rot="5400000">
            <a:off x="4278630" y="-1526540"/>
            <a:ext cx="3629025" cy="1096899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六楼公共区域</a:t>
            </a:r>
            <a:endParaRPr lang="en-US" altLang="zh-CN"/>
          </a:p>
        </p:txBody>
      </p:sp>
      <p:graphicFrame>
        <p:nvGraphicFramePr>
          <p:cNvPr id="5" name="内容占位符 4"/>
          <p:cNvGraphicFramePr/>
          <p:nvPr>
            <p:ph idx="1"/>
            <p:custDataLst>
              <p:tags r:id="rId1"/>
            </p:custDataLst>
          </p:nvPr>
        </p:nvGraphicFramePr>
        <p:xfrm>
          <a:off x="608400" y="1490400"/>
          <a:ext cx="10968990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565"/>
                <a:gridCol w="2741930"/>
                <a:gridCol w="914400"/>
                <a:gridCol w="45700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规格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三人位</a:t>
                      </a:r>
                      <a:r>
                        <a:rPr lang="zh-CN" altLang="en-US"/>
                        <a:t>沙发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2150*1000*930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座前宽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≥</a:t>
                      </a:r>
                      <a:r>
                        <a:rPr lang="en-US" altLang="zh-CN"/>
                        <a:t>1440</a:t>
                      </a:r>
                      <a:r>
                        <a:rPr lang="zh-CN" altLang="en-US"/>
                        <a:t>，座高</a:t>
                      </a:r>
                      <a:r>
                        <a:rPr lang="en-US" altLang="zh-CN"/>
                        <a:t>400~460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</a:t>
                      </a:r>
                      <a:r>
                        <a:rPr lang="zh-CN" altLang="en-US"/>
                        <a:t>茶几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600*600*550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1200*400*800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  <a:tr h="17843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边几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400*600*550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8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/>
        </p:nvSpPr>
        <p:spPr>
          <a:xfrm>
            <a:off x="608965" y="3380105"/>
            <a:ext cx="10968990" cy="307975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数量：</a:t>
            </a:r>
            <a:r>
              <a:rPr lang="en-US" altLang="zh-CN"/>
              <a:t>1</a:t>
            </a:r>
            <a:r>
              <a:rPr lang="zh-CN" altLang="en-US"/>
              <a:t>处</a:t>
            </a:r>
            <a:endParaRPr lang="zh-CN" altLang="en-US"/>
          </a:p>
          <a:p>
            <a:r>
              <a:rPr lang="zh-CN" altLang="en-US"/>
              <a:t>位置：</a:t>
            </a:r>
            <a:r>
              <a:rPr lang="en-US"/>
              <a:t>6</a:t>
            </a:r>
            <a:r>
              <a:rPr lang="zh-CN" altLang="en-US"/>
              <a:t>楼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六楼公共</a:t>
            </a:r>
            <a:r>
              <a:rPr lang="zh-CN" altLang="en-US"/>
              <a:t>区域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5400000">
            <a:off x="3590925" y="544195"/>
            <a:ext cx="5010150" cy="70370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9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5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9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TABLE_ENDDRAG_ORIGIN_RECT" val="863*170"/>
  <p:tag name="TABLE_ENDDRAG_RECT" val="47*117*863*170"/>
  <p:tag name="KSO_WM_UNIT_TABLE_BEAUTIFY" val="smartTable{df6d2c76-262a-4195-8971-9c9c50cdd04a}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TABLE_ENDDRAG_ORIGIN_RECT" val="863*170"/>
  <p:tag name="TABLE_ENDDRAG_RECT" val="47*117*863*170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commondata" val="eyJoZGlkIjoiZjEwYzc0YmYyYjg0NGRlZGZmOWRkNjA0Yzk0NGQyMjYifQ=="/>
  <p:tag name="KSO_WPP_MARK_KEY" val="7cc3f2e5-2377-4e4f-b0c8-02488be2610b"/>
  <p:tag name="COMMONDATA" val="eyJoZGlkIjoiODY3YzA1YzIxZTkwZmVjYmM4OTY4MzZmYmQzZjQ5Nz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3168</Words>
  <Application>WPS 演示</Application>
  <PresentationFormat>宽屏</PresentationFormat>
  <Paragraphs>1083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7" baseType="lpstr">
      <vt:lpstr>Arial</vt:lpstr>
      <vt:lpstr>宋体</vt:lpstr>
      <vt:lpstr>Wingdings</vt:lpstr>
      <vt:lpstr>Wingdings</vt:lpstr>
      <vt:lpstr>仿宋</vt:lpstr>
      <vt:lpstr>仿宋_GB2312</vt:lpstr>
      <vt:lpstr>微软雅黑</vt:lpstr>
      <vt:lpstr>Calibri</vt:lpstr>
      <vt:lpstr>Arial Unicode MS</vt:lpstr>
      <vt:lpstr>WPS</vt:lpstr>
      <vt:lpstr>单人办公室A</vt:lpstr>
      <vt:lpstr>单人办公室A</vt:lpstr>
      <vt:lpstr>单人办公室B</vt:lpstr>
      <vt:lpstr>单人办公室B</vt:lpstr>
      <vt:lpstr>双人办公室</vt:lpstr>
      <vt:lpstr>双人办公室</vt:lpstr>
      <vt:lpstr>洽谈室</vt:lpstr>
      <vt:lpstr>洽谈室</vt:lpstr>
      <vt:lpstr>三人办公室A</vt:lpstr>
      <vt:lpstr>三人办公室A</vt:lpstr>
      <vt:lpstr>三人办公室B</vt:lpstr>
      <vt:lpstr>三人办公室B</vt:lpstr>
      <vt:lpstr>五人办公室A</vt:lpstr>
      <vt:lpstr>五人办公室</vt:lpstr>
      <vt:lpstr>五人办公室B</vt:lpstr>
      <vt:lpstr>五人办公室B</vt:lpstr>
      <vt:lpstr>7人办公室</vt:lpstr>
      <vt:lpstr>7人办公室</vt:lpstr>
      <vt:lpstr>8人办公室A</vt:lpstr>
      <vt:lpstr>五楼8人办公室A</vt:lpstr>
      <vt:lpstr>8人办公室B</vt:lpstr>
      <vt:lpstr>8人办公室B</vt:lpstr>
      <vt:lpstr>36人会议室</vt:lpstr>
      <vt:lpstr>36人会议室</vt:lpstr>
      <vt:lpstr>32人会议室</vt:lpstr>
      <vt:lpstr>32人会议室</vt:lpstr>
      <vt:lpstr>视频会议室</vt:lpstr>
      <vt:lpstr>视频会议室</vt:lpstr>
      <vt:lpstr>培训室A</vt:lpstr>
      <vt:lpstr>培训室A</vt:lpstr>
      <vt:lpstr>培训室A</vt:lpstr>
      <vt:lpstr>培训室B</vt:lpstr>
      <vt:lpstr>培训室B</vt:lpstr>
      <vt:lpstr>报告厅</vt:lpstr>
      <vt:lpstr>报告厅</vt:lpstr>
      <vt:lpstr>六楼值班区</vt:lpstr>
      <vt:lpstr>六楼值班区</vt:lpstr>
      <vt:lpstr>楼层前厅接待区</vt:lpstr>
      <vt:lpstr>楼层前厅接待区</vt:lpstr>
      <vt:lpstr>三楼公共区域</vt:lpstr>
      <vt:lpstr>三楼公共区域</vt:lpstr>
      <vt:lpstr>四楼公共区域</vt:lpstr>
      <vt:lpstr>四楼公共区域</vt:lpstr>
      <vt:lpstr>五楼公共区域</vt:lpstr>
      <vt:lpstr>五楼公共区域</vt:lpstr>
      <vt:lpstr>六楼公共区域</vt:lpstr>
      <vt:lpstr>六楼公共区域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LM</dc:creator>
  <cp:lastModifiedBy>黄治淇</cp:lastModifiedBy>
  <cp:revision>165</cp:revision>
  <dcterms:created xsi:type="dcterms:W3CDTF">2019-06-19T02:08:00Z</dcterms:created>
  <dcterms:modified xsi:type="dcterms:W3CDTF">2024-08-09T03:15:36Z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2052-11.1.0.12165</vt:lpwstr>
  </property>
  <property fmtid="{D5CDD505-2E9C-101B-9397-08002B2CF9AE}" pid="3" name="ICV">
    <vt:lpwstr>4740112067CD4839A466E5EE50AE3A01_13</vt:lpwstr>
  </property>
</Properties>
</file>